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Nunito"/>
      <p:regular r:id="rId20"/>
      <p:bold r:id="rId21"/>
      <p:italic r:id="rId22"/>
      <p:boldItalic r:id="rId23"/>
    </p:embeddedFont>
    <p:embeddedFont>
      <p:font typeface="Maven Pro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regular.fntdata"/><Relationship Id="rId22" Type="http://schemas.openxmlformats.org/officeDocument/2006/relationships/font" Target="fonts/Nunito-italic.fntdata"/><Relationship Id="rId21" Type="http://schemas.openxmlformats.org/officeDocument/2006/relationships/font" Target="fonts/Nunito-bold.fntdata"/><Relationship Id="rId24" Type="http://schemas.openxmlformats.org/officeDocument/2006/relationships/font" Target="fonts/MavenPro-regular.fntdata"/><Relationship Id="rId23" Type="http://schemas.openxmlformats.org/officeDocument/2006/relationships/font" Target="fonts/Nuni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MavenPr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af1016b53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af1016b53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8ae2183f11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8ae2183f11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8af1016b5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8af1016b5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Catlin Tucker, Google Innovator for Education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8ae2183f11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8ae2183f11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Communication skills are important. Be conversational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Mentoring and consultation sessions are very important right now, especially when we consider our students who have problems at home and they have no one to talk to.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8af1016b5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8af1016b5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8ae2183f11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8ae2183f11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 - the more they see, the more they learn.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Multitaskers - we are just one tab among many in their browser. How do we engage?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likely to get distracted at home - there are factors way beyond our control, but what can we control?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8ae2183f11_0_2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8ae2183f11_0_2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Each teacher has a unique teaching style, a flavor, a signature method. How do we bring it online?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8ae2183f11_0_2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8ae2183f11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8ae2183f11_0_3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8ae2183f11_0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“Entering” the virtual classroom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Start with a simple greeting; ask them how they are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Be creative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Music!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Beginning the lesson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Outline the flow of the lesson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What are your objectives?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8ae2183f11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8ae2183f11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Zoom - has breakout sessions for group work/discussions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 Meet - more secure, free to use, recordings are uploaded to Drive within an hour of recording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Chats are important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8ae2183f11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8ae2183f11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Learning Management System (LMS)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Discussion boards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8ae2183f11_0_3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8ae2183f11_0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Mentimeter - Interactive presentation software, used for live surveys. Tools such as Likert scale, word cloud, etc.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Kahoot - Used for quizzes. Also available as an app. Limitation: for free accounts, it can accommodate up to 50 users.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8af1016b53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8af1016b53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1000">
        <p:fade thruBlk="1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579525" y="1314350"/>
            <a:ext cx="5464200" cy="23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/>
              <a:t>Synchronous Learning: </a:t>
            </a:r>
            <a:endParaRPr sz="3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3500"/>
              <a:t>Towards a Better Normal</a:t>
            </a:r>
            <a:endParaRPr b="0" sz="35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2575" y="352175"/>
            <a:ext cx="5918850" cy="443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 of Synchronous Activities</a:t>
            </a:r>
            <a:endParaRPr/>
          </a:p>
        </p:txBody>
      </p:sp>
      <p:pic>
        <p:nvPicPr>
          <p:cNvPr id="342" name="Google Shape;342;p23"/>
          <p:cNvPicPr preferRelativeResize="0"/>
          <p:nvPr/>
        </p:nvPicPr>
        <p:blipFill rotWithShape="1">
          <a:blip r:embed="rId3">
            <a:alphaModFix/>
          </a:blip>
          <a:srcRect b="0" l="0" r="0" t="1497"/>
          <a:stretch/>
        </p:blipFill>
        <p:spPr>
          <a:xfrm>
            <a:off x="0" y="1689641"/>
            <a:ext cx="9144000" cy="3252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2250" y="461737"/>
            <a:ext cx="7502275" cy="422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Tips to Remember</a:t>
            </a:r>
            <a:endParaRPr/>
          </a:p>
        </p:txBody>
      </p:sp>
      <p:sp>
        <p:nvSpPr>
          <p:cNvPr id="353" name="Google Shape;353;p25"/>
          <p:cNvSpPr txBox="1"/>
          <p:nvPr/>
        </p:nvSpPr>
        <p:spPr>
          <a:xfrm>
            <a:off x="1689075" y="1340050"/>
            <a:ext cx="6527400" cy="3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Nunito"/>
                <a:ea typeface="Nunito"/>
                <a:cs typeface="Nunito"/>
                <a:sym typeface="Nunito"/>
              </a:rPr>
              <a:t>You are still in the classroom, albeit virtually, and mediated by technology</a:t>
            </a:r>
            <a:endParaRPr sz="1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4" name="Google Shape;354;p25"/>
          <p:cNvSpPr txBox="1"/>
          <p:nvPr/>
        </p:nvSpPr>
        <p:spPr>
          <a:xfrm>
            <a:off x="1689075" y="2015850"/>
            <a:ext cx="56775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Nunito"/>
                <a:ea typeface="Nunito"/>
                <a:cs typeface="Nunito"/>
                <a:sym typeface="Nunito"/>
              </a:rPr>
              <a:t>Make lessons conversational, as we assume that most information are already in the modules</a:t>
            </a:r>
            <a:endParaRPr sz="1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5" name="Google Shape;355;p25"/>
          <p:cNvSpPr txBox="1"/>
          <p:nvPr/>
        </p:nvSpPr>
        <p:spPr>
          <a:xfrm>
            <a:off x="1689075" y="2670100"/>
            <a:ext cx="5677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Nunito"/>
                <a:ea typeface="Nunito"/>
                <a:cs typeface="Nunito"/>
                <a:sym typeface="Nunito"/>
              </a:rPr>
              <a:t>Dedicate time for answering questions and clarifications. If your schedule permits it, have a dedicated time for consultation and mentoring</a:t>
            </a:r>
            <a:endParaRPr sz="1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6" name="Google Shape;356;p25"/>
          <p:cNvSpPr txBox="1"/>
          <p:nvPr/>
        </p:nvSpPr>
        <p:spPr>
          <a:xfrm>
            <a:off x="1689075" y="3577775"/>
            <a:ext cx="53289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Nunito"/>
                <a:ea typeface="Nunito"/>
                <a:cs typeface="Nunito"/>
                <a:sym typeface="Nunito"/>
              </a:rPr>
              <a:t>It is always a partnership built on trust between the teacher, the student, and the parents</a:t>
            </a:r>
            <a:endParaRPr sz="1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7" name="Google Shape;357;p25"/>
          <p:cNvSpPr txBox="1"/>
          <p:nvPr/>
        </p:nvSpPr>
        <p:spPr>
          <a:xfrm>
            <a:off x="1914600" y="4325925"/>
            <a:ext cx="47607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Nunito"/>
                <a:ea typeface="Nunito"/>
                <a:cs typeface="Nunito"/>
                <a:sym typeface="Nunito"/>
              </a:rPr>
              <a:t>BE CREATIVE.</a:t>
            </a:r>
            <a:endParaRPr b="1" sz="17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6"/>
          <p:cNvSpPr txBox="1"/>
          <p:nvPr>
            <p:ph type="title"/>
          </p:nvPr>
        </p:nvSpPr>
        <p:spPr>
          <a:xfrm>
            <a:off x="871075" y="708450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300"/>
              <a:t>Maraming salamat!</a:t>
            </a:r>
            <a:endParaRPr sz="6300"/>
          </a:p>
        </p:txBody>
      </p:sp>
      <p:sp>
        <p:nvSpPr>
          <p:cNvPr id="363" name="Google Shape;363;p26"/>
          <p:cNvSpPr txBox="1"/>
          <p:nvPr/>
        </p:nvSpPr>
        <p:spPr>
          <a:xfrm>
            <a:off x="6147375" y="3187525"/>
            <a:ext cx="26286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John Patrick Pineda</a:t>
            </a:r>
            <a:endParaRPr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johnpatrick.pineda@ciit.edu.ph</a:t>
            </a:r>
            <a:endParaRPr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Students in the New Normal</a:t>
            </a:r>
            <a:endParaRPr/>
          </a:p>
        </p:txBody>
      </p:sp>
      <p:sp>
        <p:nvSpPr>
          <p:cNvPr id="283" name="Google Shape;283;p14"/>
          <p:cNvSpPr txBox="1"/>
          <p:nvPr>
            <p:ph idx="1" type="body"/>
          </p:nvPr>
        </p:nvSpPr>
        <p:spPr>
          <a:xfrm>
            <a:off x="1303800" y="1499675"/>
            <a:ext cx="7030500" cy="12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Learning has moved virtually. We have to concede to the fact that we won’t be returning to our classrooms any time soon.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/>
              <a:t>Some observations:</a:t>
            </a:r>
            <a:endParaRPr sz="1800"/>
          </a:p>
        </p:txBody>
      </p:sp>
      <p:sp>
        <p:nvSpPr>
          <p:cNvPr id="284" name="Google Shape;284;p14"/>
          <p:cNvSpPr txBox="1"/>
          <p:nvPr/>
        </p:nvSpPr>
        <p:spPr>
          <a:xfrm>
            <a:off x="1438425" y="2887775"/>
            <a:ext cx="6471000" cy="14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○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Students are </a:t>
            </a: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visual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○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Students are </a:t>
            </a: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multitaskers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○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Students are </a:t>
            </a: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more likely to get distracted</a:t>
            </a:r>
            <a:r>
              <a:rPr lang="en" sz="1800">
                <a:latin typeface="Nunito"/>
                <a:ea typeface="Nunito"/>
                <a:cs typeface="Nunito"/>
                <a:sym typeface="Nunito"/>
              </a:rPr>
              <a:t> at home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we bring our “flavor”, our teaching style online?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Virtual Classroom</a:t>
            </a:r>
            <a:endParaRPr/>
          </a:p>
        </p:txBody>
      </p:sp>
      <p:sp>
        <p:nvSpPr>
          <p:cNvPr id="295" name="Google Shape;295;p16"/>
          <p:cNvSpPr txBox="1"/>
          <p:nvPr>
            <p:ph idx="1" type="body"/>
          </p:nvPr>
        </p:nvSpPr>
        <p:spPr>
          <a:xfrm>
            <a:off x="1303800" y="1990050"/>
            <a:ext cx="7030500" cy="58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What are the “rituals” in the classroom that we can do online?</a:t>
            </a:r>
            <a:endParaRPr sz="1800"/>
          </a:p>
        </p:txBody>
      </p:sp>
      <p:sp>
        <p:nvSpPr>
          <p:cNvPr id="296" name="Google Shape;296;p16"/>
          <p:cNvSpPr txBox="1"/>
          <p:nvPr/>
        </p:nvSpPr>
        <p:spPr>
          <a:xfrm>
            <a:off x="1303800" y="2451875"/>
            <a:ext cx="6276900" cy="7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What topics can we compress in a 30-minute to an hour-long lecture? What resources can we use?</a:t>
            </a:r>
            <a:endParaRPr sz="18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7" name="Google Shape;297;p16"/>
          <p:cNvSpPr txBox="1"/>
          <p:nvPr/>
        </p:nvSpPr>
        <p:spPr>
          <a:xfrm>
            <a:off x="1303800" y="3227775"/>
            <a:ext cx="6164100" cy="8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What activities can we give to students that can be done online synchronously?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Virtual Classroom</a:t>
            </a:r>
            <a:endParaRPr/>
          </a:p>
        </p:txBody>
      </p:sp>
      <p:sp>
        <p:nvSpPr>
          <p:cNvPr id="303" name="Google Shape;303;p17"/>
          <p:cNvSpPr txBox="1"/>
          <p:nvPr>
            <p:ph idx="1" type="body"/>
          </p:nvPr>
        </p:nvSpPr>
        <p:spPr>
          <a:xfrm>
            <a:off x="1303800" y="1597875"/>
            <a:ext cx="7030500" cy="7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Remember that </a:t>
            </a:r>
            <a:r>
              <a:rPr b="1" lang="en" sz="1800"/>
              <a:t>you are still in the classroom</a:t>
            </a:r>
            <a:r>
              <a:rPr lang="en" sz="1800"/>
              <a:t>, although virtually and mediated by technology</a:t>
            </a:r>
            <a:endParaRPr sz="1800"/>
          </a:p>
        </p:txBody>
      </p:sp>
      <p:sp>
        <p:nvSpPr>
          <p:cNvPr id="304" name="Google Shape;304;p17"/>
          <p:cNvSpPr txBox="1"/>
          <p:nvPr/>
        </p:nvSpPr>
        <p:spPr>
          <a:xfrm>
            <a:off x="1303800" y="2446463"/>
            <a:ext cx="6276900" cy="7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Outline the flow of the lesson, and the objectives</a:t>
            </a:r>
            <a:r>
              <a:rPr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 of each session - assuming you are on blended learning mode.</a:t>
            </a:r>
            <a:endParaRPr sz="18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5" name="Google Shape;305;p17"/>
          <p:cNvSpPr txBox="1"/>
          <p:nvPr/>
        </p:nvSpPr>
        <p:spPr>
          <a:xfrm>
            <a:off x="1303800" y="3342200"/>
            <a:ext cx="6164100" cy="8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Aside from lectures, </a:t>
            </a:r>
            <a:r>
              <a:rPr b="1"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there are activities that can be done online</a:t>
            </a:r>
            <a:r>
              <a:rPr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 to encourage participation.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for Synchronous Learning</a:t>
            </a:r>
            <a:endParaRPr/>
          </a:p>
        </p:txBody>
      </p:sp>
      <p:pic>
        <p:nvPicPr>
          <p:cNvPr id="311" name="Google Shape;311;p18"/>
          <p:cNvPicPr preferRelativeResize="0"/>
          <p:nvPr/>
        </p:nvPicPr>
        <p:blipFill rotWithShape="1">
          <a:blip r:embed="rId3">
            <a:alphaModFix/>
          </a:blip>
          <a:srcRect b="0" l="25553" r="24489" t="0"/>
          <a:stretch/>
        </p:blipFill>
        <p:spPr>
          <a:xfrm>
            <a:off x="1882425" y="1597875"/>
            <a:ext cx="2689575" cy="2691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18"/>
          <p:cNvPicPr preferRelativeResize="0"/>
          <p:nvPr/>
        </p:nvPicPr>
        <p:blipFill rotWithShape="1">
          <a:blip r:embed="rId4">
            <a:alphaModFix/>
          </a:blip>
          <a:srcRect b="0" l="28259" r="27502" t="0"/>
          <a:stretch/>
        </p:blipFill>
        <p:spPr>
          <a:xfrm>
            <a:off x="5034479" y="1597875"/>
            <a:ext cx="268957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for Synchronous Learning</a:t>
            </a:r>
            <a:endParaRPr/>
          </a:p>
        </p:txBody>
      </p:sp>
      <p:pic>
        <p:nvPicPr>
          <p:cNvPr id="318" name="Google Shape;318;p19"/>
          <p:cNvPicPr preferRelativeResize="0"/>
          <p:nvPr/>
        </p:nvPicPr>
        <p:blipFill rotWithShape="1">
          <a:blip r:embed="rId3">
            <a:alphaModFix/>
          </a:blip>
          <a:srcRect b="30161" l="11562" r="6611" t="30161"/>
          <a:stretch/>
        </p:blipFill>
        <p:spPr>
          <a:xfrm>
            <a:off x="849975" y="1841675"/>
            <a:ext cx="4707624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19"/>
          <p:cNvPicPr preferRelativeResize="0"/>
          <p:nvPr/>
        </p:nvPicPr>
        <p:blipFill rotWithShape="1">
          <a:blip r:embed="rId4">
            <a:alphaModFix/>
          </a:blip>
          <a:srcRect b="0" l="29241" r="26904" t="0"/>
          <a:stretch/>
        </p:blipFill>
        <p:spPr>
          <a:xfrm>
            <a:off x="5492250" y="1841675"/>
            <a:ext cx="2735200" cy="311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for Synchronous Learning</a:t>
            </a:r>
            <a:endParaRPr/>
          </a:p>
        </p:txBody>
      </p:sp>
      <p:pic>
        <p:nvPicPr>
          <p:cNvPr id="325" name="Google Shape;325;p20"/>
          <p:cNvPicPr preferRelativeResize="0"/>
          <p:nvPr/>
        </p:nvPicPr>
        <p:blipFill rotWithShape="1">
          <a:blip r:embed="rId3">
            <a:alphaModFix/>
          </a:blip>
          <a:srcRect b="0" l="14909" r="15126" t="0"/>
          <a:stretch/>
        </p:blipFill>
        <p:spPr>
          <a:xfrm>
            <a:off x="704425" y="1597875"/>
            <a:ext cx="3665350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0325" y="2352799"/>
            <a:ext cx="3944776" cy="134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21"/>
          <p:cNvPicPr preferRelativeResize="0"/>
          <p:nvPr/>
        </p:nvPicPr>
        <p:blipFill rotWithShape="1">
          <a:blip r:embed="rId3">
            <a:alphaModFix/>
          </a:blip>
          <a:srcRect b="4754" l="1752" r="1451" t="3291"/>
          <a:stretch/>
        </p:blipFill>
        <p:spPr>
          <a:xfrm>
            <a:off x="1490825" y="636475"/>
            <a:ext cx="7181700" cy="407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